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Montserra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32ea31b1c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132ea31b1c1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3e5eb681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133e5eb6813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2ea31b1c1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2ea31b1c1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33d6051e3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33d6051e3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33e5eb681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33e5eb6813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3d6051e3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3d6051e3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3e5eb681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3e5eb681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3e5eb681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3e5eb681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33e5eb681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33e5eb681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33e5eb681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33e5eb681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3e5eb681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3e5eb681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32ea31b1c1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132ea31b1c1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3d6051e3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3d6051e3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3e5eb681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33e5eb681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3e5eb681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3e5eb681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33e5eb681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33e5eb681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3e5eb681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3e5eb681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2ea31b1c1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132ea31b1c1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2ea31b1c1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132ea31b1c1_0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33e5eb6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133e5eb681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2ea31b1c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32ea31b1c1_0_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2ea31b1c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2ea31b1c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32ea31b1c1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132ea31b1c1_0_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2ea31b1c1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2ea31b1c1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2ea31b1c1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2ea31b1c1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ndo pleno"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6" name="Google Shape;56;p14"/>
          <p:cNvPicPr preferRelativeResize="0"/>
          <p:nvPr/>
        </p:nvPicPr>
        <p:blipFill rotWithShape="1">
          <a:blip r:embed="rId2">
            <a:alphaModFix/>
          </a:blip>
          <a:srcRect l="2037" t="724"/>
          <a:stretch/>
        </p:blipFill>
        <p:spPr>
          <a:xfrm>
            <a:off x="0" y="0"/>
            <a:ext cx="9160076" cy="5143499"/>
          </a:xfrm>
          <a:prstGeom prst="rect">
            <a:avLst/>
          </a:prstGeom>
          <a:noFill/>
          <a:ln>
            <a:noFill/>
          </a:ln>
        </p:spPr>
      </p:pic>
      <p:pic>
        <p:nvPicPr>
          <p:cNvPr id="57" name="Google Shape;57;p14"/>
          <p:cNvPicPr preferRelativeResize="0"/>
          <p:nvPr/>
        </p:nvPicPr>
        <p:blipFill rotWithShape="1">
          <a:blip r:embed="rId2">
            <a:alphaModFix/>
          </a:blip>
          <a:srcRect/>
          <a:stretch/>
        </p:blipFill>
        <p:spPr>
          <a:xfrm>
            <a:off x="0" y="0"/>
            <a:ext cx="9160200" cy="468300"/>
          </a:xfrm>
          <a:prstGeom prst="round2SameRect">
            <a:avLst>
              <a:gd name="adj1" fmla="val 0"/>
              <a:gd name="adj2" fmla="val 50000"/>
            </a:avLst>
          </a:prstGeom>
          <a:noFill/>
          <a:ln>
            <a:noFill/>
          </a:ln>
        </p:spPr>
      </p:pic>
      <p:grpSp>
        <p:nvGrpSpPr>
          <p:cNvPr id="58" name="Google Shape;58;p14"/>
          <p:cNvGrpSpPr/>
          <p:nvPr/>
        </p:nvGrpSpPr>
        <p:grpSpPr>
          <a:xfrm>
            <a:off x="4049945" y="115638"/>
            <a:ext cx="768600" cy="237036"/>
            <a:chOff x="3886275" y="86750"/>
            <a:chExt cx="1127475" cy="347713"/>
          </a:xfrm>
        </p:grpSpPr>
        <p:pic>
          <p:nvPicPr>
            <p:cNvPr id="59" name="Google Shape;59;p14"/>
            <p:cNvPicPr preferRelativeResize="0"/>
            <p:nvPr/>
          </p:nvPicPr>
          <p:blipFill rotWithShape="1">
            <a:blip r:embed="rId3">
              <a:alphaModFix amt="27000"/>
            </a:blip>
            <a:srcRect b="46819"/>
            <a:stretch/>
          </p:blipFill>
          <p:spPr>
            <a:xfrm>
              <a:off x="3886275" y="86750"/>
              <a:ext cx="638900" cy="347700"/>
            </a:xfrm>
            <a:prstGeom prst="rect">
              <a:avLst/>
            </a:prstGeom>
            <a:noFill/>
            <a:ln>
              <a:noFill/>
            </a:ln>
          </p:spPr>
        </p:pic>
        <p:pic>
          <p:nvPicPr>
            <p:cNvPr id="60" name="Google Shape;60;p14"/>
            <p:cNvPicPr preferRelativeResize="0"/>
            <p:nvPr/>
          </p:nvPicPr>
          <p:blipFill rotWithShape="1">
            <a:blip r:embed="rId3">
              <a:alphaModFix amt="27000"/>
            </a:blip>
            <a:srcRect t="64652" b="-7534"/>
            <a:stretch/>
          </p:blipFill>
          <p:spPr>
            <a:xfrm>
              <a:off x="4404925" y="167288"/>
              <a:ext cx="608825" cy="2671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ndo secundario">
  <p:cSld name="TITLE_1">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63" name="Google Shape;63;p15"/>
          <p:cNvPicPr preferRelativeResize="0"/>
          <p:nvPr/>
        </p:nvPicPr>
        <p:blipFill rotWithShape="1">
          <a:blip r:embed="rId2">
            <a:alphaModFix/>
          </a:blip>
          <a:srcRect l="661" r="661"/>
          <a:stretch/>
        </p:blipFill>
        <p:spPr>
          <a:xfrm>
            <a:off x="0" y="0"/>
            <a:ext cx="9160076" cy="5143499"/>
          </a:xfrm>
          <a:prstGeom prst="rect">
            <a:avLst/>
          </a:prstGeom>
          <a:noFill/>
          <a:ln>
            <a:noFill/>
          </a:ln>
        </p:spPr>
      </p:pic>
      <p:pic>
        <p:nvPicPr>
          <p:cNvPr id="64" name="Google Shape;64;p15"/>
          <p:cNvPicPr preferRelativeResize="0"/>
          <p:nvPr/>
        </p:nvPicPr>
        <p:blipFill rotWithShape="1">
          <a:blip r:embed="rId3">
            <a:alphaModFix/>
          </a:blip>
          <a:srcRect/>
          <a:stretch/>
        </p:blipFill>
        <p:spPr>
          <a:xfrm>
            <a:off x="0" y="0"/>
            <a:ext cx="9160200" cy="468300"/>
          </a:xfrm>
          <a:prstGeom prst="round2SameRect">
            <a:avLst>
              <a:gd name="adj1" fmla="val 0"/>
              <a:gd name="adj2" fmla="val 50000"/>
            </a:avLst>
          </a:prstGeom>
          <a:noFill/>
          <a:ln>
            <a:noFill/>
          </a:ln>
        </p:spPr>
      </p:pic>
      <p:grpSp>
        <p:nvGrpSpPr>
          <p:cNvPr id="65" name="Google Shape;65;p15"/>
          <p:cNvGrpSpPr/>
          <p:nvPr/>
        </p:nvGrpSpPr>
        <p:grpSpPr>
          <a:xfrm>
            <a:off x="4049945" y="115638"/>
            <a:ext cx="768600" cy="237036"/>
            <a:chOff x="3886275" y="86750"/>
            <a:chExt cx="1127475" cy="347713"/>
          </a:xfrm>
        </p:grpSpPr>
        <p:pic>
          <p:nvPicPr>
            <p:cNvPr id="66" name="Google Shape;66;p15"/>
            <p:cNvPicPr preferRelativeResize="0"/>
            <p:nvPr/>
          </p:nvPicPr>
          <p:blipFill rotWithShape="1">
            <a:blip r:embed="rId4">
              <a:alphaModFix amt="27000"/>
            </a:blip>
            <a:srcRect b="46819"/>
            <a:stretch/>
          </p:blipFill>
          <p:spPr>
            <a:xfrm>
              <a:off x="3886275" y="86750"/>
              <a:ext cx="638900" cy="347700"/>
            </a:xfrm>
            <a:prstGeom prst="rect">
              <a:avLst/>
            </a:prstGeom>
            <a:noFill/>
            <a:ln>
              <a:noFill/>
            </a:ln>
          </p:spPr>
        </p:pic>
        <p:pic>
          <p:nvPicPr>
            <p:cNvPr id="67" name="Google Shape;67;p15"/>
            <p:cNvPicPr preferRelativeResize="0"/>
            <p:nvPr/>
          </p:nvPicPr>
          <p:blipFill rotWithShape="1">
            <a:blip r:embed="rId4">
              <a:alphaModFix amt="27000"/>
            </a:blip>
            <a:srcRect t="64652" b="-7534"/>
            <a:stretch/>
          </p:blipFill>
          <p:spPr>
            <a:xfrm>
              <a:off x="4404925" y="167288"/>
              <a:ext cx="608825" cy="26717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70" name="Google Shape;7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3" name="Google Shape;73;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74" name="Google Shape;7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7" name="Google Shape;77;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8" name="Google Shape;78;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9" name="Google Shape;7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2" name="Google Shape;8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85" name="Google Shape;85;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86" name="Google Shape;8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9" name="Google Shape;8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93" name="Google Shape;93;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95" name="Google Shape;9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98" name="Google Shape;9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01" name="Google Shape;101;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102" name="Google Shape;10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
        <p:nvSpPr>
          <p:cNvPr id="104" name="Google Shape;10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900FF"/>
        </a:solidFill>
        <a:effectLst/>
      </p:bgPr>
    </p:bg>
    <p:spTree>
      <p:nvGrpSpPr>
        <p:cNvPr id="1" name="Shape 108"/>
        <p:cNvGrpSpPr/>
        <p:nvPr/>
      </p:nvGrpSpPr>
      <p:grpSpPr>
        <a:xfrm>
          <a:off x="0" y="0"/>
          <a:ext cx="0" cy="0"/>
          <a:chOff x="0" y="0"/>
          <a:chExt cx="0" cy="0"/>
        </a:xfrm>
      </p:grpSpPr>
      <p:pic>
        <p:nvPicPr>
          <p:cNvPr id="109" name="Google Shape;109;p26"/>
          <p:cNvPicPr preferRelativeResize="0"/>
          <p:nvPr/>
        </p:nvPicPr>
        <p:blipFill rotWithShape="1">
          <a:blip r:embed="rId3">
            <a:alphaModFix/>
          </a:blip>
          <a:srcRect/>
          <a:stretch/>
        </p:blipFill>
        <p:spPr>
          <a:xfrm>
            <a:off x="3440475" y="1550850"/>
            <a:ext cx="2263050" cy="2316100"/>
          </a:xfrm>
          <a:prstGeom prst="rect">
            <a:avLst/>
          </a:prstGeom>
          <a:noFill/>
          <a:ln>
            <a:noFill/>
          </a:ln>
        </p:spPr>
      </p:pic>
      <p:pic>
        <p:nvPicPr>
          <p:cNvPr id="110" name="Google Shape;110;p26"/>
          <p:cNvPicPr preferRelativeResize="0"/>
          <p:nvPr/>
        </p:nvPicPr>
        <p:blipFill rotWithShape="1">
          <a:blip r:embed="rId3">
            <a:alphaModFix/>
          </a:blip>
          <a:srcRect/>
          <a:stretch/>
        </p:blipFill>
        <p:spPr>
          <a:xfrm>
            <a:off x="3440475" y="1550850"/>
            <a:ext cx="2263050" cy="2316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00FF"/>
        </a:solidFill>
        <a:effectLst/>
      </p:bgPr>
    </p:bg>
    <p:spTree>
      <p:nvGrpSpPr>
        <p:cNvPr id="1" name="Shape 172"/>
        <p:cNvGrpSpPr/>
        <p:nvPr/>
      </p:nvGrpSpPr>
      <p:grpSpPr>
        <a:xfrm>
          <a:off x="0" y="0"/>
          <a:ext cx="0" cy="0"/>
          <a:chOff x="0" y="0"/>
          <a:chExt cx="0" cy="0"/>
        </a:xfrm>
      </p:grpSpPr>
      <p:sp>
        <p:nvSpPr>
          <p:cNvPr id="173" name="Google Shape;173;p35"/>
          <p:cNvSpPr txBox="1"/>
          <p:nvPr/>
        </p:nvSpPr>
        <p:spPr>
          <a:xfrm>
            <a:off x="1950300" y="1879050"/>
            <a:ext cx="5243400" cy="1385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s" sz="3900" b="1">
                <a:solidFill>
                  <a:schemeClr val="lt1"/>
                </a:solidFill>
                <a:latin typeface="Montserrat"/>
                <a:ea typeface="Montserrat"/>
                <a:cs typeface="Montserrat"/>
                <a:sym typeface="Montserrat"/>
              </a:rPr>
              <a:t>Definiendo Touchpoints</a:t>
            </a:r>
            <a:endParaRPr sz="3900" b="1" i="0" u="none" strike="noStrike" cap="none">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p:nvPr/>
        </p:nvSpPr>
        <p:spPr>
          <a:xfrm>
            <a:off x="372600" y="822325"/>
            <a:ext cx="8398800" cy="5487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s" sz="1100" b="1">
                <a:solidFill>
                  <a:srgbClr val="351C75"/>
                </a:solidFill>
                <a:latin typeface="Montserrat"/>
                <a:ea typeface="Montserrat"/>
                <a:cs typeface="Montserrat"/>
                <a:sym typeface="Montserrat"/>
              </a:rPr>
              <a:t>Habiendo elegido las mejores opciones para el emprendimiento de Pablo, procedimos a clasificar las mismas dentro de los diferentes touchpoint y elegiremos el más adecuado para el objetivo del proyecto. </a:t>
            </a:r>
            <a:endParaRPr sz="1100" b="1">
              <a:solidFill>
                <a:srgbClr val="351C75"/>
              </a:solidFill>
              <a:latin typeface="Montserrat"/>
              <a:ea typeface="Montserrat"/>
              <a:cs typeface="Montserrat"/>
              <a:sym typeface="Montserrat"/>
            </a:endParaRPr>
          </a:p>
        </p:txBody>
      </p:sp>
      <p:pic>
        <p:nvPicPr>
          <p:cNvPr id="179" name="Google Shape;179;p36" title="Points scored"/>
          <p:cNvPicPr preferRelativeResize="0"/>
          <p:nvPr/>
        </p:nvPicPr>
        <p:blipFill rotWithShape="1">
          <a:blip r:embed="rId3">
            <a:alphaModFix/>
          </a:blip>
          <a:srcRect/>
          <a:stretch/>
        </p:blipFill>
        <p:spPr>
          <a:xfrm>
            <a:off x="3722225" y="1700525"/>
            <a:ext cx="4810176" cy="2974300"/>
          </a:xfrm>
          <a:prstGeom prst="rect">
            <a:avLst/>
          </a:prstGeom>
          <a:noFill/>
          <a:ln>
            <a:noFill/>
          </a:ln>
        </p:spPr>
      </p:pic>
      <p:sp>
        <p:nvSpPr>
          <p:cNvPr id="180" name="Google Shape;180;p36"/>
          <p:cNvSpPr/>
          <p:nvPr/>
        </p:nvSpPr>
        <p:spPr>
          <a:xfrm>
            <a:off x="684575" y="1967275"/>
            <a:ext cx="2529300" cy="8754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El touchpoint Progressive Web App (PWA) es la solución que abarca la mayor cantidad de ideas que surgieron durante el proceso</a:t>
            </a:r>
            <a:endParaRPr sz="1100"/>
          </a:p>
        </p:txBody>
      </p:sp>
      <p:sp>
        <p:nvSpPr>
          <p:cNvPr id="181" name="Google Shape;181;p36"/>
          <p:cNvSpPr/>
          <p:nvPr/>
        </p:nvSpPr>
        <p:spPr>
          <a:xfrm>
            <a:off x="696900" y="2930900"/>
            <a:ext cx="2529300" cy="919800"/>
          </a:xfrm>
          <a:prstGeom prst="roundRect">
            <a:avLst>
              <a:gd name="adj" fmla="val 16667"/>
            </a:avLst>
          </a:prstGeom>
          <a:solidFill>
            <a:schemeClr val="lt1"/>
          </a:solidFill>
          <a:ln w="9525" cap="flat" cmpd="sng">
            <a:solidFill>
              <a:srgbClr val="674EA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Una PWA App se alinea más con el tipo de producto que Pablo necesita. Es más flexible y da una experiencia moderna y accesible</a:t>
            </a:r>
            <a:endParaRPr sz="900"/>
          </a:p>
        </p:txBody>
      </p:sp>
      <p:sp>
        <p:nvSpPr>
          <p:cNvPr id="182" name="Google Shape;182;p36"/>
          <p:cNvSpPr/>
          <p:nvPr/>
        </p:nvSpPr>
        <p:spPr>
          <a:xfrm>
            <a:off x="697025" y="3938925"/>
            <a:ext cx="2529300" cy="7359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Experiencia similar a una Mobile App sin consumir recursos del teléfono del usuario</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7"/>
          <p:cNvSpPr txBox="1"/>
          <p:nvPr/>
        </p:nvSpPr>
        <p:spPr>
          <a:xfrm>
            <a:off x="361400" y="1300838"/>
            <a:ext cx="2328000" cy="1327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100"/>
              <a:buFont typeface="Arial"/>
              <a:buNone/>
            </a:pPr>
            <a:r>
              <a:rPr lang="es" sz="1100" b="1">
                <a:solidFill>
                  <a:srgbClr val="351C75"/>
                </a:solidFill>
                <a:latin typeface="Montserrat"/>
                <a:ea typeface="Montserrat"/>
                <a:cs typeface="Montserrat"/>
                <a:sym typeface="Montserrat"/>
              </a:rPr>
              <a:t>Debido a las funcionalidades y la presentación al usuario final que necesitábamos para nuestro producto,  este fue el resultado obtenido en la selección de touchpoints:</a:t>
            </a:r>
            <a:endParaRPr sz="1100" b="1">
              <a:solidFill>
                <a:srgbClr val="351C75"/>
              </a:solidFill>
              <a:latin typeface="Montserrat"/>
              <a:ea typeface="Montserrat"/>
              <a:cs typeface="Montserrat"/>
              <a:sym typeface="Montserrat"/>
            </a:endParaRPr>
          </a:p>
        </p:txBody>
      </p:sp>
      <p:pic>
        <p:nvPicPr>
          <p:cNvPr id="188" name="Google Shape;188;p37"/>
          <p:cNvPicPr preferRelativeResize="0"/>
          <p:nvPr/>
        </p:nvPicPr>
        <p:blipFill>
          <a:blip r:embed="rId3">
            <a:alphaModFix/>
          </a:blip>
          <a:stretch>
            <a:fillRect/>
          </a:stretch>
        </p:blipFill>
        <p:spPr>
          <a:xfrm>
            <a:off x="3104050" y="690975"/>
            <a:ext cx="5560376" cy="41051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900FF"/>
        </a:solidFill>
        <a:effectLst/>
      </p:bgPr>
    </p:bg>
    <p:spTree>
      <p:nvGrpSpPr>
        <p:cNvPr id="1" name="Shape 192"/>
        <p:cNvGrpSpPr/>
        <p:nvPr/>
      </p:nvGrpSpPr>
      <p:grpSpPr>
        <a:xfrm>
          <a:off x="0" y="0"/>
          <a:ext cx="0" cy="0"/>
          <a:chOff x="0" y="0"/>
          <a:chExt cx="0" cy="0"/>
        </a:xfrm>
      </p:grpSpPr>
      <p:sp>
        <p:nvSpPr>
          <p:cNvPr id="193" name="Google Shape;193;p38"/>
          <p:cNvSpPr txBox="1"/>
          <p:nvPr/>
        </p:nvSpPr>
        <p:spPr>
          <a:xfrm>
            <a:off x="1950300" y="2179200"/>
            <a:ext cx="5243400" cy="785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s" sz="3900" b="1">
                <a:solidFill>
                  <a:schemeClr val="lt1"/>
                </a:solidFill>
                <a:latin typeface="Montserrat"/>
                <a:ea typeface="Montserrat"/>
                <a:cs typeface="Montserrat"/>
                <a:sym typeface="Montserrat"/>
              </a:rPr>
              <a:t>Content Prototype</a:t>
            </a:r>
            <a:endParaRPr sz="3900" b="1" i="0" u="none" strike="noStrike" cap="none">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9"/>
          <p:cNvSpPr txBox="1"/>
          <p:nvPr/>
        </p:nvSpPr>
        <p:spPr>
          <a:xfrm>
            <a:off x="697575" y="1962250"/>
            <a:ext cx="2787600" cy="15222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s" sz="1100" b="1">
                <a:solidFill>
                  <a:srgbClr val="351C75"/>
                </a:solidFill>
                <a:latin typeface="Montserrat"/>
                <a:ea typeface="Montserrat"/>
                <a:cs typeface="Montserrat"/>
                <a:sym typeface="Montserrat"/>
              </a:rPr>
              <a:t>Recreamos el diálogo de nuestro producto con el usuario final, aportando cercanía y trato directo. En este sentido, ya tenemos una primera aproximación a lo que será el “camino feliz” inicial y simplificado del usuario. </a:t>
            </a:r>
            <a:endParaRPr sz="1100" b="1">
              <a:solidFill>
                <a:srgbClr val="351C75"/>
              </a:solidFill>
              <a:latin typeface="Montserrat"/>
              <a:ea typeface="Montserrat"/>
              <a:cs typeface="Montserrat"/>
              <a:sym typeface="Montserrat"/>
            </a:endParaRPr>
          </a:p>
        </p:txBody>
      </p:sp>
      <p:pic>
        <p:nvPicPr>
          <p:cNvPr id="199" name="Google Shape;199;p39"/>
          <p:cNvPicPr preferRelativeResize="0"/>
          <p:nvPr/>
        </p:nvPicPr>
        <p:blipFill>
          <a:blip r:embed="rId3">
            <a:alphaModFix/>
          </a:blip>
          <a:stretch>
            <a:fillRect/>
          </a:stretch>
        </p:blipFill>
        <p:spPr>
          <a:xfrm>
            <a:off x="4276300" y="723900"/>
            <a:ext cx="2917901" cy="419357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0"/>
          <p:cNvSpPr txBox="1"/>
          <p:nvPr/>
        </p:nvSpPr>
        <p:spPr>
          <a:xfrm>
            <a:off x="2028300" y="2179200"/>
            <a:ext cx="50874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900" b="1">
                <a:solidFill>
                  <a:schemeClr val="lt1"/>
                </a:solidFill>
                <a:latin typeface="Montserrat"/>
                <a:ea typeface="Montserrat"/>
                <a:cs typeface="Montserrat"/>
                <a:sym typeface="Montserrat"/>
              </a:rPr>
              <a:t>User Flow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1"/>
          <p:cNvSpPr txBox="1"/>
          <p:nvPr/>
        </p:nvSpPr>
        <p:spPr>
          <a:xfrm>
            <a:off x="372600" y="703550"/>
            <a:ext cx="8648100" cy="938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100"/>
              <a:buFont typeface="Arial"/>
              <a:buNone/>
            </a:pPr>
            <a:r>
              <a:rPr lang="es" sz="1100" b="1">
                <a:solidFill>
                  <a:srgbClr val="351C75"/>
                </a:solidFill>
                <a:latin typeface="Montserrat"/>
                <a:ea typeface="Montserrat"/>
                <a:cs typeface="Montserrat"/>
                <a:sym typeface="Montserrat"/>
              </a:rPr>
              <a:t>Hemos hecho grandes avances y basados en nuestro diálogo hemos creado nuestro User Flow. De esta forma, tenemos mucho más claro el proceso principal que regirá la solución que hemos escogido, para nuestro cliente Pablo y de esta forma crear mejor relaciones con sus clientes/usuarios finales, con el objetivo de poder llevar la experiencia de cata a más personas.</a:t>
            </a:r>
            <a:endParaRPr sz="1100" b="1">
              <a:solidFill>
                <a:srgbClr val="351C75"/>
              </a:solidFill>
              <a:latin typeface="Montserrat"/>
              <a:ea typeface="Montserrat"/>
              <a:cs typeface="Montserrat"/>
              <a:sym typeface="Montserrat"/>
            </a:endParaRPr>
          </a:p>
        </p:txBody>
      </p:sp>
      <p:pic>
        <p:nvPicPr>
          <p:cNvPr id="210" name="Google Shape;210;p41"/>
          <p:cNvPicPr preferRelativeResize="0"/>
          <p:nvPr/>
        </p:nvPicPr>
        <p:blipFill rotWithShape="1">
          <a:blip r:embed="rId3">
            <a:alphaModFix/>
          </a:blip>
          <a:srcRect b="68241"/>
          <a:stretch/>
        </p:blipFill>
        <p:spPr>
          <a:xfrm>
            <a:off x="750950" y="1731300"/>
            <a:ext cx="2364224" cy="2852951"/>
          </a:xfrm>
          <a:prstGeom prst="rect">
            <a:avLst/>
          </a:prstGeom>
          <a:noFill/>
          <a:ln>
            <a:noFill/>
          </a:ln>
          <a:effectLst>
            <a:outerShdw blurRad="57150" dist="19050" dir="5400000" algn="bl" rotWithShape="0">
              <a:srgbClr val="000000">
                <a:alpha val="50000"/>
              </a:srgbClr>
            </a:outerShdw>
          </a:effectLst>
        </p:spPr>
      </p:pic>
      <p:pic>
        <p:nvPicPr>
          <p:cNvPr id="211" name="Google Shape;211;p41"/>
          <p:cNvPicPr preferRelativeResize="0"/>
          <p:nvPr/>
        </p:nvPicPr>
        <p:blipFill>
          <a:blip r:embed="rId4">
            <a:alphaModFix/>
          </a:blip>
          <a:stretch>
            <a:fillRect/>
          </a:stretch>
        </p:blipFill>
        <p:spPr>
          <a:xfrm>
            <a:off x="6028825" y="1731300"/>
            <a:ext cx="2087776" cy="2852951"/>
          </a:xfrm>
          <a:prstGeom prst="rect">
            <a:avLst/>
          </a:prstGeom>
          <a:noFill/>
          <a:ln>
            <a:noFill/>
          </a:ln>
          <a:effectLst>
            <a:outerShdw blurRad="57150" dist="19050" dir="5400000" algn="bl" rotWithShape="0">
              <a:srgbClr val="000000">
                <a:alpha val="50000"/>
              </a:srgbClr>
            </a:outerShdw>
          </a:effectLst>
        </p:spPr>
      </p:pic>
      <p:pic>
        <p:nvPicPr>
          <p:cNvPr id="212" name="Google Shape;212;p41"/>
          <p:cNvPicPr preferRelativeResize="0"/>
          <p:nvPr/>
        </p:nvPicPr>
        <p:blipFill>
          <a:blip r:embed="rId5">
            <a:alphaModFix/>
          </a:blip>
          <a:stretch>
            <a:fillRect/>
          </a:stretch>
        </p:blipFill>
        <p:spPr>
          <a:xfrm>
            <a:off x="3528113" y="1731300"/>
            <a:ext cx="2087774" cy="28529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2"/>
          <p:cNvSpPr txBox="1"/>
          <p:nvPr/>
        </p:nvSpPr>
        <p:spPr>
          <a:xfrm>
            <a:off x="372600" y="822325"/>
            <a:ext cx="85362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s" sz="1000" b="1">
                <a:solidFill>
                  <a:srgbClr val="351C75"/>
                </a:solidFill>
                <a:latin typeface="Montserrat"/>
                <a:ea typeface="Montserrat"/>
                <a:cs typeface="Montserrat"/>
                <a:sym typeface="Montserrat"/>
              </a:rPr>
              <a:t>Queremos crear la mejor experiencia para Pablo y sus clientes, por lo cual, trazamos el diálogo principal de nuestra relación app-cliente, procurando generar cierta cercanía con el cliente y poder ofrecerle la mejor experiencia. Por ello, realizamos una </a:t>
            </a:r>
            <a:r>
              <a:rPr lang="es" sz="1000" b="1" u="sng">
                <a:solidFill>
                  <a:srgbClr val="351C75"/>
                </a:solidFill>
                <a:latin typeface="Montserrat"/>
                <a:ea typeface="Montserrat"/>
                <a:cs typeface="Montserrat"/>
                <a:sym typeface="Montserrat"/>
              </a:rPr>
              <a:t>SEGUNDA ITERACIÓN</a:t>
            </a:r>
            <a:r>
              <a:rPr lang="es" sz="1000" b="1">
                <a:solidFill>
                  <a:srgbClr val="351C75"/>
                </a:solidFill>
                <a:latin typeface="Montserrat"/>
                <a:ea typeface="Montserrat"/>
                <a:cs typeface="Montserrat"/>
                <a:sym typeface="Montserrat"/>
              </a:rPr>
              <a:t> del User Flow, en dónde agregamos algunas modificaciones que facilitan la experiencia y la cláusula de acceso para mayores de 18 años (de acuerdo a la legislación vigente y mencionada en el Brief).</a:t>
            </a:r>
            <a:endParaRPr sz="1000">
              <a:solidFill>
                <a:srgbClr val="9900FF"/>
              </a:solidFill>
              <a:latin typeface="Montserrat"/>
              <a:ea typeface="Montserrat"/>
              <a:cs typeface="Montserrat"/>
              <a:sym typeface="Montserrat"/>
            </a:endParaRPr>
          </a:p>
        </p:txBody>
      </p:sp>
      <p:pic>
        <p:nvPicPr>
          <p:cNvPr id="218" name="Google Shape;218;p42"/>
          <p:cNvPicPr preferRelativeResize="0"/>
          <p:nvPr/>
        </p:nvPicPr>
        <p:blipFill>
          <a:blip r:embed="rId3">
            <a:alphaModFix/>
          </a:blip>
          <a:stretch>
            <a:fillRect/>
          </a:stretch>
        </p:blipFill>
        <p:spPr>
          <a:xfrm>
            <a:off x="791150" y="1788400"/>
            <a:ext cx="2367689" cy="3146675"/>
          </a:xfrm>
          <a:prstGeom prst="rect">
            <a:avLst/>
          </a:prstGeom>
          <a:noFill/>
          <a:ln>
            <a:noFill/>
          </a:ln>
          <a:effectLst>
            <a:outerShdw blurRad="57150" dist="19050" dir="5400000" algn="bl" rotWithShape="0">
              <a:srgbClr val="000000">
                <a:alpha val="50000"/>
              </a:srgbClr>
            </a:outerShdw>
          </a:effectLst>
        </p:spPr>
      </p:pic>
      <p:pic>
        <p:nvPicPr>
          <p:cNvPr id="219" name="Google Shape;219;p42"/>
          <p:cNvPicPr preferRelativeResize="0"/>
          <p:nvPr/>
        </p:nvPicPr>
        <p:blipFill>
          <a:blip r:embed="rId4">
            <a:alphaModFix/>
          </a:blip>
          <a:stretch>
            <a:fillRect/>
          </a:stretch>
        </p:blipFill>
        <p:spPr>
          <a:xfrm>
            <a:off x="3412089" y="1788400"/>
            <a:ext cx="2516726" cy="3146675"/>
          </a:xfrm>
          <a:prstGeom prst="rect">
            <a:avLst/>
          </a:prstGeom>
          <a:noFill/>
          <a:ln>
            <a:noFill/>
          </a:ln>
          <a:effectLst>
            <a:outerShdw blurRad="57150" dist="19050" dir="5400000" algn="bl" rotWithShape="0">
              <a:srgbClr val="000000">
                <a:alpha val="50000"/>
              </a:srgbClr>
            </a:outerShdw>
          </a:effectLst>
        </p:spPr>
      </p:pic>
      <p:pic>
        <p:nvPicPr>
          <p:cNvPr id="220" name="Google Shape;220;p42"/>
          <p:cNvPicPr preferRelativeResize="0"/>
          <p:nvPr/>
        </p:nvPicPr>
        <p:blipFill>
          <a:blip r:embed="rId5">
            <a:alphaModFix/>
          </a:blip>
          <a:stretch>
            <a:fillRect/>
          </a:stretch>
        </p:blipFill>
        <p:spPr>
          <a:xfrm>
            <a:off x="6182064" y="1788400"/>
            <a:ext cx="2375371" cy="31466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3"/>
          <p:cNvSpPr txBox="1"/>
          <p:nvPr/>
        </p:nvSpPr>
        <p:spPr>
          <a:xfrm>
            <a:off x="372600" y="822325"/>
            <a:ext cx="18015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s" sz="1000" b="1">
                <a:solidFill>
                  <a:srgbClr val="351C75"/>
                </a:solidFill>
                <a:latin typeface="Montserrat"/>
                <a:ea typeface="Montserrat"/>
                <a:cs typeface="Montserrat"/>
                <a:sym typeface="Montserrat"/>
              </a:rPr>
              <a:t>Vista Completa de la Primera Versión del User Flow</a:t>
            </a:r>
            <a:endParaRPr sz="1000">
              <a:solidFill>
                <a:srgbClr val="9900FF"/>
              </a:solidFill>
              <a:latin typeface="Montserrat"/>
              <a:ea typeface="Montserrat"/>
              <a:cs typeface="Montserrat"/>
              <a:sym typeface="Montserrat"/>
            </a:endParaRPr>
          </a:p>
        </p:txBody>
      </p:sp>
      <p:pic>
        <p:nvPicPr>
          <p:cNvPr id="226" name="Google Shape;226;p43"/>
          <p:cNvPicPr preferRelativeResize="0"/>
          <p:nvPr/>
        </p:nvPicPr>
        <p:blipFill>
          <a:blip r:embed="rId3">
            <a:alphaModFix/>
          </a:blip>
          <a:stretch>
            <a:fillRect/>
          </a:stretch>
        </p:blipFill>
        <p:spPr>
          <a:xfrm>
            <a:off x="2561800" y="607350"/>
            <a:ext cx="1136150" cy="4316948"/>
          </a:xfrm>
          <a:prstGeom prst="rect">
            <a:avLst/>
          </a:prstGeom>
          <a:noFill/>
          <a:ln>
            <a:noFill/>
          </a:ln>
          <a:effectLst>
            <a:outerShdw blurRad="57150" dist="19050" dir="5400000" algn="bl" rotWithShape="0">
              <a:srgbClr val="000000">
                <a:alpha val="50000"/>
              </a:srgbClr>
            </a:outerShdw>
          </a:effectLst>
        </p:spPr>
      </p:pic>
      <p:sp>
        <p:nvSpPr>
          <p:cNvPr id="227" name="Google Shape;227;p43"/>
          <p:cNvSpPr txBox="1"/>
          <p:nvPr/>
        </p:nvSpPr>
        <p:spPr>
          <a:xfrm>
            <a:off x="4870050" y="822325"/>
            <a:ext cx="16518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s" sz="1000" b="1">
                <a:solidFill>
                  <a:srgbClr val="351C75"/>
                </a:solidFill>
                <a:latin typeface="Montserrat"/>
                <a:ea typeface="Montserrat"/>
                <a:cs typeface="Montserrat"/>
                <a:sym typeface="Montserrat"/>
              </a:rPr>
              <a:t>Vista Completa de la Segunda Versión del User Flow</a:t>
            </a:r>
            <a:endParaRPr sz="1000">
              <a:solidFill>
                <a:srgbClr val="9900FF"/>
              </a:solidFill>
              <a:latin typeface="Montserrat"/>
              <a:ea typeface="Montserrat"/>
              <a:cs typeface="Montserrat"/>
              <a:sym typeface="Montserrat"/>
            </a:endParaRPr>
          </a:p>
        </p:txBody>
      </p:sp>
      <p:pic>
        <p:nvPicPr>
          <p:cNvPr id="228" name="Google Shape;228;p43"/>
          <p:cNvPicPr preferRelativeResize="0"/>
          <p:nvPr/>
        </p:nvPicPr>
        <p:blipFill rotWithShape="1">
          <a:blip r:embed="rId4">
            <a:alphaModFix/>
          </a:blip>
          <a:srcRect/>
          <a:stretch/>
        </p:blipFill>
        <p:spPr>
          <a:xfrm>
            <a:off x="6909575" y="607350"/>
            <a:ext cx="1311100" cy="4316948"/>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4"/>
          <p:cNvSpPr txBox="1"/>
          <p:nvPr/>
        </p:nvSpPr>
        <p:spPr>
          <a:xfrm>
            <a:off x="2028300" y="2179200"/>
            <a:ext cx="50874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900" b="1">
                <a:solidFill>
                  <a:schemeClr val="lt1"/>
                </a:solidFill>
                <a:latin typeface="Montserrat"/>
                <a:ea typeface="Montserrat"/>
                <a:cs typeface="Montserrat"/>
                <a:sym typeface="Montserrat"/>
              </a:rPr>
              <a:t>Content First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4"/>
        <p:cNvGrpSpPr/>
        <p:nvPr/>
      </p:nvGrpSpPr>
      <p:grpSpPr>
        <a:xfrm>
          <a:off x="0" y="0"/>
          <a:ext cx="0" cy="0"/>
          <a:chOff x="0" y="0"/>
          <a:chExt cx="0" cy="0"/>
        </a:xfrm>
      </p:grpSpPr>
      <p:sp>
        <p:nvSpPr>
          <p:cNvPr id="115" name="Google Shape;115;p27"/>
          <p:cNvSpPr txBox="1"/>
          <p:nvPr/>
        </p:nvSpPr>
        <p:spPr>
          <a:xfrm>
            <a:off x="2287500" y="2706525"/>
            <a:ext cx="4569000" cy="21933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1200"/>
              </a:spcBef>
              <a:spcAft>
                <a:spcPts val="0"/>
              </a:spcAft>
              <a:buClr>
                <a:srgbClr val="000000"/>
              </a:buClr>
              <a:buSzPts val="1200"/>
              <a:buFont typeface="Arial"/>
              <a:buNone/>
            </a:pPr>
            <a:r>
              <a:rPr lang="es" sz="1500" b="1">
                <a:solidFill>
                  <a:srgbClr val="351C75"/>
                </a:solidFill>
                <a:latin typeface="Montserrat"/>
                <a:ea typeface="Montserrat"/>
                <a:cs typeface="Montserrat"/>
                <a:sym typeface="Montserrat"/>
              </a:rPr>
              <a:t>Integrantes</a:t>
            </a:r>
            <a:endParaRPr sz="1500" b="1">
              <a:solidFill>
                <a:srgbClr val="351C75"/>
              </a:solidFill>
              <a:latin typeface="Montserrat"/>
              <a:ea typeface="Montserrat"/>
              <a:cs typeface="Montserrat"/>
              <a:sym typeface="Montserrat"/>
            </a:endParaRPr>
          </a:p>
          <a:p>
            <a:pPr marL="0" lvl="0" indent="0" algn="ctr" rtl="0">
              <a:spcBef>
                <a:spcPts val="0"/>
              </a:spcBef>
              <a:spcAft>
                <a:spcPts val="0"/>
              </a:spcAft>
              <a:buNone/>
            </a:pPr>
            <a:r>
              <a:rPr lang="es" sz="1200">
                <a:solidFill>
                  <a:srgbClr val="351C75"/>
                </a:solidFill>
                <a:latin typeface="Montserrat"/>
                <a:ea typeface="Montserrat"/>
                <a:cs typeface="Montserrat"/>
                <a:sym typeface="Montserrat"/>
              </a:rPr>
              <a:t>Espada, Cecilia </a:t>
            </a:r>
            <a:endParaRPr sz="1200">
              <a:solidFill>
                <a:srgbClr val="351C75"/>
              </a:solidFill>
              <a:latin typeface="Montserrat"/>
              <a:ea typeface="Montserrat"/>
              <a:cs typeface="Montserrat"/>
              <a:sym typeface="Montserrat"/>
            </a:endParaRPr>
          </a:p>
          <a:p>
            <a:pPr marL="0" lvl="0" indent="0" algn="ctr" rtl="0">
              <a:spcBef>
                <a:spcPts val="0"/>
              </a:spcBef>
              <a:spcAft>
                <a:spcPts val="0"/>
              </a:spcAft>
              <a:buNone/>
            </a:pPr>
            <a:r>
              <a:rPr lang="es" sz="1200">
                <a:solidFill>
                  <a:srgbClr val="351C75"/>
                </a:solidFill>
                <a:latin typeface="Montserrat"/>
                <a:ea typeface="Montserrat"/>
                <a:cs typeface="Montserrat"/>
                <a:sym typeface="Montserrat"/>
              </a:rPr>
              <a:t>Giraldi, Emanuel </a:t>
            </a:r>
            <a:endParaRPr sz="1200">
              <a:solidFill>
                <a:srgbClr val="351C75"/>
              </a:solidFill>
              <a:latin typeface="Montserrat"/>
              <a:ea typeface="Montserrat"/>
              <a:cs typeface="Montserrat"/>
              <a:sym typeface="Montserrat"/>
            </a:endParaRPr>
          </a:p>
          <a:p>
            <a:pPr marL="0" lvl="0" indent="0" algn="ctr" rtl="0">
              <a:spcBef>
                <a:spcPts val="0"/>
              </a:spcBef>
              <a:spcAft>
                <a:spcPts val="0"/>
              </a:spcAft>
              <a:buNone/>
            </a:pPr>
            <a:r>
              <a:rPr lang="es" sz="1200">
                <a:solidFill>
                  <a:srgbClr val="351C75"/>
                </a:solidFill>
                <a:latin typeface="Montserrat"/>
                <a:ea typeface="Montserrat"/>
                <a:cs typeface="Montserrat"/>
                <a:sym typeface="Montserrat"/>
              </a:rPr>
              <a:t>Larrosa, Marilina </a:t>
            </a:r>
            <a:endParaRPr sz="1200">
              <a:solidFill>
                <a:srgbClr val="351C75"/>
              </a:solidFill>
              <a:latin typeface="Montserrat"/>
              <a:ea typeface="Montserrat"/>
              <a:cs typeface="Montserrat"/>
              <a:sym typeface="Montserrat"/>
            </a:endParaRPr>
          </a:p>
          <a:p>
            <a:pPr marL="0" lvl="0" indent="0" algn="ctr" rtl="0">
              <a:spcBef>
                <a:spcPts val="0"/>
              </a:spcBef>
              <a:spcAft>
                <a:spcPts val="0"/>
              </a:spcAft>
              <a:buNone/>
            </a:pPr>
            <a:r>
              <a:rPr lang="es" sz="1200">
                <a:solidFill>
                  <a:srgbClr val="351C75"/>
                </a:solidFill>
                <a:latin typeface="Montserrat"/>
                <a:ea typeface="Montserrat"/>
                <a:cs typeface="Montserrat"/>
                <a:sym typeface="Montserrat"/>
              </a:rPr>
              <a:t>Martínez Grisales, Camilo Andrés </a:t>
            </a:r>
            <a:endParaRPr sz="1200">
              <a:solidFill>
                <a:srgbClr val="351C75"/>
              </a:solidFill>
              <a:latin typeface="Montserrat"/>
              <a:ea typeface="Montserrat"/>
              <a:cs typeface="Montserrat"/>
              <a:sym typeface="Montserrat"/>
            </a:endParaRPr>
          </a:p>
          <a:p>
            <a:pPr marL="0" lvl="0" indent="0" algn="ctr" rtl="0">
              <a:spcBef>
                <a:spcPts val="0"/>
              </a:spcBef>
              <a:spcAft>
                <a:spcPts val="0"/>
              </a:spcAft>
              <a:buNone/>
            </a:pPr>
            <a:r>
              <a:rPr lang="es" sz="1200">
                <a:solidFill>
                  <a:srgbClr val="351C75"/>
                </a:solidFill>
                <a:latin typeface="Montserrat"/>
                <a:ea typeface="Montserrat"/>
                <a:cs typeface="Montserrat"/>
                <a:sym typeface="Montserrat"/>
              </a:rPr>
              <a:t>Mastricola, Carla Soledad </a:t>
            </a:r>
            <a:endParaRPr sz="1200">
              <a:solidFill>
                <a:srgbClr val="351C75"/>
              </a:solidFill>
              <a:latin typeface="Montserrat"/>
              <a:ea typeface="Montserrat"/>
              <a:cs typeface="Montserrat"/>
              <a:sym typeface="Montserrat"/>
            </a:endParaRPr>
          </a:p>
          <a:p>
            <a:pPr marL="0" lvl="0" indent="0" algn="ctr" rtl="0">
              <a:spcBef>
                <a:spcPts val="0"/>
              </a:spcBef>
              <a:spcAft>
                <a:spcPts val="0"/>
              </a:spcAft>
              <a:buNone/>
            </a:pPr>
            <a:r>
              <a:rPr lang="es" sz="1200">
                <a:solidFill>
                  <a:srgbClr val="351C75"/>
                </a:solidFill>
                <a:latin typeface="Montserrat"/>
                <a:ea typeface="Montserrat"/>
                <a:cs typeface="Montserrat"/>
                <a:sym typeface="Montserrat"/>
              </a:rPr>
              <a:t>Morales Yudi </a:t>
            </a:r>
            <a:endParaRPr sz="1200">
              <a:solidFill>
                <a:srgbClr val="351C75"/>
              </a:solidFill>
              <a:latin typeface="Montserrat"/>
              <a:ea typeface="Montserrat"/>
              <a:cs typeface="Montserrat"/>
              <a:sym typeface="Montserrat"/>
            </a:endParaRPr>
          </a:p>
          <a:p>
            <a:pPr marL="0" lvl="0" indent="0" algn="ctr" rtl="0">
              <a:spcBef>
                <a:spcPts val="0"/>
              </a:spcBef>
              <a:spcAft>
                <a:spcPts val="0"/>
              </a:spcAft>
              <a:buNone/>
            </a:pPr>
            <a:r>
              <a:rPr lang="es" sz="1200">
                <a:solidFill>
                  <a:srgbClr val="351C75"/>
                </a:solidFill>
                <a:latin typeface="Montserrat"/>
                <a:ea typeface="Montserrat"/>
                <a:cs typeface="Montserrat"/>
                <a:sym typeface="Montserrat"/>
              </a:rPr>
              <a:t>Parrilla, Jessica Nadine</a:t>
            </a:r>
            <a:r>
              <a:rPr lang="es">
                <a:solidFill>
                  <a:srgbClr val="351C75"/>
                </a:solidFill>
                <a:latin typeface="Montserrat"/>
                <a:ea typeface="Montserrat"/>
                <a:cs typeface="Montserrat"/>
                <a:sym typeface="Montserrat"/>
              </a:rPr>
              <a:t> </a:t>
            </a:r>
            <a:endParaRPr sz="1200">
              <a:solidFill>
                <a:srgbClr val="351C75"/>
              </a:solidFill>
              <a:highlight>
                <a:srgbClr val="36393F"/>
              </a:highlight>
              <a:latin typeface="Montserrat"/>
              <a:ea typeface="Montserrat"/>
              <a:cs typeface="Montserrat"/>
              <a:sym typeface="Montserrat"/>
            </a:endParaRPr>
          </a:p>
          <a:p>
            <a:pPr marL="0" marR="0" lvl="0" indent="0" algn="ctr" rtl="0">
              <a:lnSpc>
                <a:spcPct val="115000"/>
              </a:lnSpc>
              <a:spcBef>
                <a:spcPts val="1200"/>
              </a:spcBef>
              <a:spcAft>
                <a:spcPts val="1200"/>
              </a:spcAft>
              <a:buClr>
                <a:schemeClr val="dk1"/>
              </a:buClr>
              <a:buSzPts val="1100"/>
              <a:buFont typeface="Arial"/>
              <a:buNone/>
            </a:pPr>
            <a:endParaRPr sz="1200">
              <a:solidFill>
                <a:srgbClr val="351C75"/>
              </a:solidFill>
              <a:latin typeface="Montserrat"/>
              <a:ea typeface="Montserrat"/>
              <a:cs typeface="Montserrat"/>
              <a:sym typeface="Montserrat"/>
            </a:endParaRPr>
          </a:p>
        </p:txBody>
      </p:sp>
      <p:sp>
        <p:nvSpPr>
          <p:cNvPr id="116" name="Google Shape;116;p27"/>
          <p:cNvSpPr txBox="1"/>
          <p:nvPr/>
        </p:nvSpPr>
        <p:spPr>
          <a:xfrm>
            <a:off x="1591350" y="858050"/>
            <a:ext cx="5961300" cy="1600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es" sz="3200" b="1">
                <a:solidFill>
                  <a:srgbClr val="351C75"/>
                </a:solidFill>
                <a:latin typeface="Montserrat"/>
                <a:ea typeface="Montserrat"/>
                <a:cs typeface="Montserrat"/>
                <a:sym typeface="Montserrat"/>
              </a:rPr>
              <a:t>Presentación</a:t>
            </a:r>
            <a:endParaRPr sz="3200" b="1">
              <a:solidFill>
                <a:srgbClr val="351C75"/>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3500"/>
              <a:buFont typeface="Arial"/>
              <a:buNone/>
            </a:pPr>
            <a:r>
              <a:rPr lang="es" sz="3200" b="1">
                <a:solidFill>
                  <a:srgbClr val="351C75"/>
                </a:solidFill>
                <a:latin typeface="Montserrat"/>
                <a:ea typeface="Montserrat"/>
                <a:cs typeface="Montserrat"/>
                <a:sym typeface="Montserrat"/>
              </a:rPr>
              <a:t>EQUIPO 4</a:t>
            </a:r>
            <a:endParaRPr sz="3200" b="1">
              <a:solidFill>
                <a:srgbClr val="351C75"/>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3500"/>
              <a:buFont typeface="Arial"/>
              <a:buNone/>
            </a:pPr>
            <a:endParaRPr sz="1200" b="1">
              <a:solidFill>
                <a:srgbClr val="351C75"/>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3500"/>
              <a:buFont typeface="Arial"/>
              <a:buNone/>
            </a:pPr>
            <a:r>
              <a:rPr lang="es" sz="1600" b="1">
                <a:solidFill>
                  <a:srgbClr val="351C75"/>
                </a:solidFill>
                <a:latin typeface="Montserrat"/>
                <a:ea typeface="Montserrat"/>
                <a:cs typeface="Montserrat"/>
                <a:sym typeface="Montserrat"/>
              </a:rPr>
              <a:t>Comisión 9</a:t>
            </a:r>
            <a:endParaRPr sz="1600" b="1">
              <a:solidFill>
                <a:srgbClr val="351C75"/>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5"/>
          <p:cNvSpPr txBox="1"/>
          <p:nvPr/>
        </p:nvSpPr>
        <p:spPr>
          <a:xfrm>
            <a:off x="372600" y="710275"/>
            <a:ext cx="8398800" cy="743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s" sz="1100" b="1">
                <a:solidFill>
                  <a:srgbClr val="351C75"/>
                </a:solidFill>
                <a:latin typeface="Montserrat"/>
                <a:ea typeface="Montserrat"/>
                <a:cs typeface="Montserrat"/>
                <a:sym typeface="Montserrat"/>
              </a:rPr>
              <a:t>Vamos a ponernos manos a la obra y queremos prototipar nuestro producto, dando más claridad a nuestro producto y crear la mejor experiencia para los clientes de Pablo. Veamos como quedaron nuestras ideas iniciales del prototipo dónde sólo tenemos en contenido en nuestras posibles pantallas:</a:t>
            </a:r>
            <a:endParaRPr sz="1100" b="1">
              <a:solidFill>
                <a:srgbClr val="351C75"/>
              </a:solidFill>
              <a:latin typeface="Montserrat"/>
              <a:ea typeface="Montserrat"/>
              <a:cs typeface="Montserrat"/>
              <a:sym typeface="Montserrat"/>
            </a:endParaRPr>
          </a:p>
        </p:txBody>
      </p:sp>
      <p:pic>
        <p:nvPicPr>
          <p:cNvPr id="239" name="Google Shape;239;p45"/>
          <p:cNvPicPr preferRelativeResize="0"/>
          <p:nvPr/>
        </p:nvPicPr>
        <p:blipFill>
          <a:blip r:embed="rId3">
            <a:alphaModFix/>
          </a:blip>
          <a:stretch>
            <a:fillRect/>
          </a:stretch>
        </p:blipFill>
        <p:spPr>
          <a:xfrm>
            <a:off x="1172150" y="1706900"/>
            <a:ext cx="6533192" cy="32729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6"/>
          <p:cNvSpPr txBox="1"/>
          <p:nvPr/>
        </p:nvSpPr>
        <p:spPr>
          <a:xfrm>
            <a:off x="2028300" y="2179200"/>
            <a:ext cx="50874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900" b="1">
                <a:solidFill>
                  <a:schemeClr val="lt1"/>
                </a:solidFill>
                <a:latin typeface="Montserrat"/>
                <a:ea typeface="Montserrat"/>
                <a:cs typeface="Montserrat"/>
                <a:sym typeface="Montserrat"/>
              </a:rPr>
              <a:t>Crazy 8’ Bocetos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7"/>
          <p:cNvSpPr txBox="1"/>
          <p:nvPr/>
        </p:nvSpPr>
        <p:spPr>
          <a:xfrm>
            <a:off x="372600" y="710275"/>
            <a:ext cx="8398800" cy="743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s" sz="1100" b="1">
                <a:solidFill>
                  <a:srgbClr val="351C75"/>
                </a:solidFill>
                <a:latin typeface="Montserrat"/>
                <a:ea typeface="Montserrat"/>
                <a:cs typeface="Montserrat"/>
                <a:sym typeface="Montserrat"/>
              </a:rPr>
              <a:t>En esta fase, creamos individualmente un boceto en baja definición, donde cada uno imaginó cómo se verían las pantallas finales del producto. Asimismo, votamos cuál se acerca más a la idea elegida para nuestra Progressive Web App. Aquí podemos ver un pantallazo general del ejercicio: </a:t>
            </a:r>
            <a:endParaRPr sz="1100" b="1">
              <a:solidFill>
                <a:srgbClr val="351C75"/>
              </a:solidFill>
              <a:latin typeface="Montserrat"/>
              <a:ea typeface="Montserrat"/>
              <a:cs typeface="Montserrat"/>
              <a:sym typeface="Montserrat"/>
            </a:endParaRPr>
          </a:p>
        </p:txBody>
      </p:sp>
      <p:pic>
        <p:nvPicPr>
          <p:cNvPr id="250" name="Google Shape;250;p47"/>
          <p:cNvPicPr preferRelativeResize="0"/>
          <p:nvPr/>
        </p:nvPicPr>
        <p:blipFill>
          <a:blip r:embed="rId3">
            <a:alphaModFix/>
          </a:blip>
          <a:stretch>
            <a:fillRect/>
          </a:stretch>
        </p:blipFill>
        <p:spPr>
          <a:xfrm>
            <a:off x="2718550" y="1527625"/>
            <a:ext cx="3394975" cy="33850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8"/>
          <p:cNvSpPr txBox="1"/>
          <p:nvPr/>
        </p:nvSpPr>
        <p:spPr>
          <a:xfrm>
            <a:off x="404000" y="1840825"/>
            <a:ext cx="1823700" cy="191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100"/>
              <a:buFont typeface="Arial"/>
              <a:buNone/>
            </a:pPr>
            <a:r>
              <a:rPr lang="es" sz="1100" b="1">
                <a:solidFill>
                  <a:srgbClr val="351C75"/>
                </a:solidFill>
                <a:latin typeface="Montserrat"/>
                <a:ea typeface="Montserrat"/>
                <a:cs typeface="Montserrat"/>
                <a:sym typeface="Montserrat"/>
              </a:rPr>
              <a:t>Por último, para cerrar esta etapa de bocetado, elegimos aquellos dos con mayor cantidad de votos. Aquí una ampliación de las opciones seleccionadas: </a:t>
            </a:r>
            <a:endParaRPr sz="1100" b="1">
              <a:solidFill>
                <a:srgbClr val="351C75"/>
              </a:solidFill>
              <a:latin typeface="Montserrat"/>
              <a:ea typeface="Montserrat"/>
              <a:cs typeface="Montserrat"/>
              <a:sym typeface="Montserrat"/>
            </a:endParaRPr>
          </a:p>
        </p:txBody>
      </p:sp>
      <p:pic>
        <p:nvPicPr>
          <p:cNvPr id="256" name="Google Shape;256;p48"/>
          <p:cNvPicPr preferRelativeResize="0"/>
          <p:nvPr/>
        </p:nvPicPr>
        <p:blipFill rotWithShape="1">
          <a:blip r:embed="rId3">
            <a:alphaModFix/>
          </a:blip>
          <a:srcRect l="5322" t="4399" r="4163" b="4509"/>
          <a:stretch/>
        </p:blipFill>
        <p:spPr>
          <a:xfrm>
            <a:off x="2577350" y="998852"/>
            <a:ext cx="2817149" cy="3595546"/>
          </a:xfrm>
          <a:prstGeom prst="rect">
            <a:avLst/>
          </a:prstGeom>
          <a:noFill/>
          <a:ln>
            <a:noFill/>
          </a:ln>
          <a:effectLst>
            <a:outerShdw blurRad="57150" dist="19050" dir="5400000" algn="bl" rotWithShape="0">
              <a:srgbClr val="000000">
                <a:alpha val="50000"/>
              </a:srgbClr>
            </a:outerShdw>
          </a:effectLst>
        </p:spPr>
      </p:pic>
      <p:pic>
        <p:nvPicPr>
          <p:cNvPr id="257" name="Google Shape;257;p48"/>
          <p:cNvPicPr preferRelativeResize="0"/>
          <p:nvPr/>
        </p:nvPicPr>
        <p:blipFill rotWithShape="1">
          <a:blip r:embed="rId4">
            <a:alphaModFix/>
          </a:blip>
          <a:srcRect l="4742" t="4296" r="5094" b="4287"/>
          <a:stretch/>
        </p:blipFill>
        <p:spPr>
          <a:xfrm>
            <a:off x="5744150" y="979350"/>
            <a:ext cx="2817148" cy="3615048"/>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9"/>
          <p:cNvSpPr txBox="1"/>
          <p:nvPr/>
        </p:nvSpPr>
        <p:spPr>
          <a:xfrm>
            <a:off x="2028300" y="2017650"/>
            <a:ext cx="5087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solidFill>
                  <a:schemeClr val="lt1"/>
                </a:solidFill>
                <a:latin typeface="Montserrat"/>
                <a:ea typeface="Montserrat"/>
                <a:cs typeface="Montserrat"/>
                <a:sym typeface="Montserrat"/>
              </a:rPr>
              <a:t>Fin de la Primera Entrega Parcial</a:t>
            </a:r>
            <a:endParaRPr sz="2000" b="1">
              <a:solidFill>
                <a:schemeClr val="lt1"/>
              </a:solidFill>
              <a:latin typeface="Montserrat"/>
              <a:ea typeface="Montserrat"/>
              <a:cs typeface="Montserrat"/>
              <a:sym typeface="Montserrat"/>
            </a:endParaRPr>
          </a:p>
          <a:p>
            <a:pPr marL="0" lvl="0" indent="0" algn="ctr" rtl="0">
              <a:spcBef>
                <a:spcPts val="0"/>
              </a:spcBef>
              <a:spcAft>
                <a:spcPts val="0"/>
              </a:spcAft>
              <a:buNone/>
            </a:pPr>
            <a:endParaRPr sz="2000" b="1">
              <a:solidFill>
                <a:schemeClr val="lt1"/>
              </a:solidFill>
              <a:latin typeface="Montserrat"/>
              <a:ea typeface="Montserrat"/>
              <a:cs typeface="Montserrat"/>
              <a:sym typeface="Montserrat"/>
            </a:endParaRPr>
          </a:p>
          <a:p>
            <a:pPr marL="0" lvl="0" indent="0" algn="ctr" rtl="0">
              <a:spcBef>
                <a:spcPts val="0"/>
              </a:spcBef>
              <a:spcAft>
                <a:spcPts val="0"/>
              </a:spcAft>
              <a:buNone/>
            </a:pPr>
            <a:r>
              <a:rPr lang="es" sz="2000" b="1">
                <a:solidFill>
                  <a:schemeClr val="lt1"/>
                </a:solidFill>
                <a:latin typeface="Montserrat"/>
                <a:ea typeface="Montserrat"/>
                <a:cs typeface="Montserrat"/>
                <a:sym typeface="Montserrat"/>
              </a:rPr>
              <a:t>¡Gracias por leernos!</a:t>
            </a:r>
            <a:endParaRPr sz="2000" b="1">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900FF"/>
        </a:solidFill>
        <a:effectLst/>
      </p:bgPr>
    </p:bg>
    <p:spTree>
      <p:nvGrpSpPr>
        <p:cNvPr id="1" name="Shape 266"/>
        <p:cNvGrpSpPr/>
        <p:nvPr/>
      </p:nvGrpSpPr>
      <p:grpSpPr>
        <a:xfrm>
          <a:off x="0" y="0"/>
          <a:ext cx="0" cy="0"/>
          <a:chOff x="0" y="0"/>
          <a:chExt cx="0" cy="0"/>
        </a:xfrm>
      </p:grpSpPr>
      <p:pic>
        <p:nvPicPr>
          <p:cNvPr id="267" name="Google Shape;267;p50"/>
          <p:cNvPicPr preferRelativeResize="0"/>
          <p:nvPr/>
        </p:nvPicPr>
        <p:blipFill rotWithShape="1">
          <a:blip r:embed="rId3">
            <a:alphaModFix/>
          </a:blip>
          <a:srcRect/>
          <a:stretch/>
        </p:blipFill>
        <p:spPr>
          <a:xfrm>
            <a:off x="4109575" y="2098475"/>
            <a:ext cx="924850" cy="94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0"/>
        <p:cNvGrpSpPr/>
        <p:nvPr/>
      </p:nvGrpSpPr>
      <p:grpSpPr>
        <a:xfrm>
          <a:off x="0" y="0"/>
          <a:ext cx="0" cy="0"/>
          <a:chOff x="0" y="0"/>
          <a:chExt cx="0" cy="0"/>
        </a:xfrm>
      </p:grpSpPr>
      <p:sp>
        <p:nvSpPr>
          <p:cNvPr id="121" name="Google Shape;121;p28"/>
          <p:cNvSpPr txBox="1"/>
          <p:nvPr/>
        </p:nvSpPr>
        <p:spPr>
          <a:xfrm>
            <a:off x="2295750" y="2622625"/>
            <a:ext cx="4569000" cy="20748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200"/>
              </a:spcBef>
              <a:spcAft>
                <a:spcPts val="0"/>
              </a:spcAft>
              <a:buClr>
                <a:srgbClr val="000000"/>
              </a:buClr>
              <a:buSzPts val="1200"/>
              <a:buFont typeface="Arial"/>
              <a:buNone/>
            </a:pPr>
            <a:r>
              <a:rPr lang="es" sz="1600" b="1">
                <a:solidFill>
                  <a:srgbClr val="351C75"/>
                </a:solidFill>
                <a:latin typeface="Montserrat"/>
                <a:ea typeface="Montserrat"/>
                <a:cs typeface="Montserrat"/>
                <a:sym typeface="Montserrat"/>
              </a:rPr>
              <a:t>TEMÁTICA: ENOLOGÍA</a:t>
            </a:r>
            <a:endParaRPr sz="1600" b="1">
              <a:solidFill>
                <a:srgbClr val="351C75"/>
              </a:solidFill>
              <a:latin typeface="Montserrat"/>
              <a:ea typeface="Montserrat"/>
              <a:cs typeface="Montserrat"/>
              <a:sym typeface="Montserrat"/>
            </a:endParaRPr>
          </a:p>
          <a:p>
            <a:pPr marL="0" marR="0" lvl="0" indent="0" algn="ctr" rtl="0">
              <a:lnSpc>
                <a:spcPct val="115000"/>
              </a:lnSpc>
              <a:spcBef>
                <a:spcPts val="1200"/>
              </a:spcBef>
              <a:spcAft>
                <a:spcPts val="0"/>
              </a:spcAft>
              <a:buClr>
                <a:srgbClr val="000000"/>
              </a:buClr>
              <a:buSzPts val="1200"/>
              <a:buFont typeface="Arial"/>
              <a:buNone/>
            </a:pPr>
            <a:endParaRPr sz="1600" b="1">
              <a:solidFill>
                <a:srgbClr val="351C75"/>
              </a:solidFill>
              <a:latin typeface="Montserrat"/>
              <a:ea typeface="Montserrat"/>
              <a:cs typeface="Montserrat"/>
              <a:sym typeface="Montserrat"/>
            </a:endParaRPr>
          </a:p>
          <a:p>
            <a:pPr marL="0" lvl="0" indent="0" algn="ctr" rtl="0">
              <a:spcBef>
                <a:spcPts val="0"/>
              </a:spcBef>
              <a:spcAft>
                <a:spcPts val="0"/>
              </a:spcAft>
              <a:buNone/>
            </a:pPr>
            <a:r>
              <a:rPr lang="es" sz="1800" b="1">
                <a:solidFill>
                  <a:srgbClr val="351C75"/>
                </a:solidFill>
                <a:latin typeface="Montserrat"/>
                <a:ea typeface="Montserrat"/>
                <a:cs typeface="Montserrat"/>
                <a:sym typeface="Montserrat"/>
              </a:rPr>
              <a:t>PRODUCTO: CavApp</a:t>
            </a:r>
            <a:endParaRPr sz="1800" b="1">
              <a:solidFill>
                <a:srgbClr val="351C75"/>
              </a:solidFill>
              <a:latin typeface="Montserrat"/>
              <a:ea typeface="Montserrat"/>
              <a:cs typeface="Montserrat"/>
              <a:sym typeface="Montserrat"/>
            </a:endParaRPr>
          </a:p>
          <a:p>
            <a:pPr marL="0" lvl="0" indent="0" algn="ctr" rtl="0">
              <a:spcBef>
                <a:spcPts val="0"/>
              </a:spcBef>
              <a:spcAft>
                <a:spcPts val="0"/>
              </a:spcAft>
              <a:buNone/>
            </a:pPr>
            <a:endParaRPr sz="1800" b="1">
              <a:solidFill>
                <a:srgbClr val="351C75"/>
              </a:solidFill>
              <a:latin typeface="Montserrat"/>
              <a:ea typeface="Montserrat"/>
              <a:cs typeface="Montserrat"/>
              <a:sym typeface="Montserrat"/>
            </a:endParaRPr>
          </a:p>
          <a:p>
            <a:pPr marL="0" lvl="0" indent="0" algn="ctr" rtl="0">
              <a:spcBef>
                <a:spcPts val="0"/>
              </a:spcBef>
              <a:spcAft>
                <a:spcPts val="0"/>
              </a:spcAft>
              <a:buNone/>
            </a:pPr>
            <a:endParaRPr sz="1800" b="1">
              <a:solidFill>
                <a:srgbClr val="351C75"/>
              </a:solidFill>
              <a:latin typeface="Montserrat"/>
              <a:ea typeface="Montserrat"/>
              <a:cs typeface="Montserrat"/>
              <a:sym typeface="Montserrat"/>
            </a:endParaRPr>
          </a:p>
          <a:p>
            <a:pPr marL="0" lvl="0" indent="0" algn="ctr" rtl="0">
              <a:lnSpc>
                <a:spcPct val="115000"/>
              </a:lnSpc>
              <a:spcBef>
                <a:spcPts val="1200"/>
              </a:spcBef>
              <a:spcAft>
                <a:spcPts val="0"/>
              </a:spcAft>
              <a:buClr>
                <a:srgbClr val="000000"/>
              </a:buClr>
              <a:buSzPts val="1200"/>
              <a:buFont typeface="Arial"/>
              <a:buNone/>
            </a:pPr>
            <a:r>
              <a:rPr lang="es" sz="1200" b="1">
                <a:solidFill>
                  <a:srgbClr val="351C75"/>
                </a:solidFill>
                <a:latin typeface="Montserrat"/>
                <a:ea typeface="Montserrat"/>
                <a:cs typeface="Montserrat"/>
                <a:sym typeface="Montserrat"/>
              </a:rPr>
              <a:t>FECHA DE ENTREGA PARCIAL: 13 DE JUNIO DE 2022</a:t>
            </a:r>
            <a:endParaRPr sz="1200">
              <a:solidFill>
                <a:srgbClr val="351C75"/>
              </a:solidFill>
              <a:latin typeface="Montserrat"/>
              <a:ea typeface="Montserrat"/>
              <a:cs typeface="Montserrat"/>
              <a:sym typeface="Montserrat"/>
            </a:endParaRPr>
          </a:p>
        </p:txBody>
      </p:sp>
      <p:sp>
        <p:nvSpPr>
          <p:cNvPr id="122" name="Google Shape;122;p28"/>
          <p:cNvSpPr txBox="1"/>
          <p:nvPr/>
        </p:nvSpPr>
        <p:spPr>
          <a:xfrm>
            <a:off x="1599600" y="858050"/>
            <a:ext cx="59613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es" sz="3500" b="1">
                <a:solidFill>
                  <a:srgbClr val="351C75"/>
                </a:solidFill>
                <a:latin typeface="Montserrat"/>
                <a:ea typeface="Montserrat"/>
                <a:cs typeface="Montserrat"/>
                <a:sym typeface="Montserrat"/>
              </a:rPr>
              <a:t>Presentación</a:t>
            </a:r>
            <a:endParaRPr sz="3500" b="1">
              <a:solidFill>
                <a:srgbClr val="351C75"/>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3500"/>
              <a:buFont typeface="Arial"/>
              <a:buNone/>
            </a:pPr>
            <a:r>
              <a:rPr lang="es" sz="3500" b="1">
                <a:solidFill>
                  <a:srgbClr val="351C75"/>
                </a:solidFill>
                <a:latin typeface="Montserrat"/>
                <a:ea typeface="Montserrat"/>
                <a:cs typeface="Montserrat"/>
                <a:sym typeface="Montserrat"/>
              </a:rPr>
              <a:t>EQUIPO 4</a:t>
            </a:r>
            <a:endParaRPr sz="3500" b="1">
              <a:solidFill>
                <a:srgbClr val="351C75"/>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00FF"/>
        </a:solidFill>
        <a:effectLst/>
      </p:bgPr>
    </p:bg>
    <p:spTree>
      <p:nvGrpSpPr>
        <p:cNvPr id="1" name="Shape 126"/>
        <p:cNvGrpSpPr/>
        <p:nvPr/>
      </p:nvGrpSpPr>
      <p:grpSpPr>
        <a:xfrm>
          <a:off x="0" y="0"/>
          <a:ext cx="0" cy="0"/>
          <a:chOff x="0" y="0"/>
          <a:chExt cx="0" cy="0"/>
        </a:xfrm>
      </p:grpSpPr>
      <p:sp>
        <p:nvSpPr>
          <p:cNvPr id="127" name="Google Shape;127;p29"/>
          <p:cNvSpPr txBox="1"/>
          <p:nvPr/>
        </p:nvSpPr>
        <p:spPr>
          <a:xfrm>
            <a:off x="2698350" y="1879050"/>
            <a:ext cx="3747300" cy="1385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s" sz="3900" b="1">
                <a:solidFill>
                  <a:schemeClr val="lt1"/>
                </a:solidFill>
                <a:latin typeface="Montserrat"/>
                <a:ea typeface="Montserrat"/>
                <a:cs typeface="Montserrat"/>
                <a:sym typeface="Montserrat"/>
              </a:rPr>
              <a:t>Presentación del Cliente</a:t>
            </a:r>
            <a:endParaRPr sz="3900" b="1" i="0" u="none" strike="noStrike" cap="none">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00FF"/>
        </a:solidFill>
        <a:effectLst/>
      </p:bgPr>
    </p:bg>
    <p:spTree>
      <p:nvGrpSpPr>
        <p:cNvPr id="1" name="Shape 131"/>
        <p:cNvGrpSpPr/>
        <p:nvPr/>
      </p:nvGrpSpPr>
      <p:grpSpPr>
        <a:xfrm>
          <a:off x="0" y="0"/>
          <a:ext cx="0" cy="0"/>
          <a:chOff x="0" y="0"/>
          <a:chExt cx="0" cy="0"/>
        </a:xfrm>
      </p:grpSpPr>
      <p:sp>
        <p:nvSpPr>
          <p:cNvPr id="132" name="Google Shape;132;p30"/>
          <p:cNvSpPr txBox="1"/>
          <p:nvPr/>
        </p:nvSpPr>
        <p:spPr>
          <a:xfrm>
            <a:off x="3143400" y="1465250"/>
            <a:ext cx="5704800" cy="2609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s" sz="1100">
                <a:solidFill>
                  <a:srgbClr val="FFFFFF"/>
                </a:solidFill>
                <a:latin typeface="Montserrat"/>
                <a:ea typeface="Montserrat"/>
                <a:cs typeface="Montserrat"/>
                <a:sym typeface="Montserrat"/>
              </a:rPr>
              <a:t>En la agencia DREGG hemos recibido a Pablo, un emprendedor con experiencia en el rubro gastronómico, que actualmente cuenta con su propio emprendimiento donde realiza catas y maridajes personalizados. </a:t>
            </a:r>
            <a:endParaRPr sz="1100">
              <a:solidFill>
                <a:srgbClr val="FFFFFF"/>
              </a:solidFill>
              <a:latin typeface="Montserrat"/>
              <a:ea typeface="Montserrat"/>
              <a:cs typeface="Montserrat"/>
              <a:sym typeface="Montserrat"/>
            </a:endParaRPr>
          </a:p>
          <a:p>
            <a:pPr marL="0" marR="0" lvl="0" indent="0" algn="just" rtl="0">
              <a:lnSpc>
                <a:spcPct val="115000"/>
              </a:lnSpc>
              <a:spcBef>
                <a:spcPts val="1200"/>
              </a:spcBef>
              <a:spcAft>
                <a:spcPts val="0"/>
              </a:spcAft>
              <a:buClr>
                <a:srgbClr val="000000"/>
              </a:buClr>
              <a:buSzPts val="1100"/>
              <a:buFont typeface="Arial"/>
              <a:buNone/>
            </a:pPr>
            <a:r>
              <a:rPr lang="es" sz="1100">
                <a:solidFill>
                  <a:srgbClr val="FFFFFF"/>
                </a:solidFill>
                <a:latin typeface="Montserrat"/>
                <a:ea typeface="Montserrat"/>
                <a:cs typeface="Montserrat"/>
                <a:sym typeface="Montserrat"/>
              </a:rPr>
              <a:t>Su objetivo es ayudar a que más personas conozcan acerca del vino, que no se considere el gusto por el vino como algo que solo las personas adineradas pueden acceder y, así mismo, aumentar las ventas de su vinoteca.</a:t>
            </a:r>
            <a:endParaRPr sz="1100">
              <a:solidFill>
                <a:srgbClr val="FFFFFF"/>
              </a:solidFill>
              <a:latin typeface="Montserrat"/>
              <a:ea typeface="Montserrat"/>
              <a:cs typeface="Montserrat"/>
              <a:sym typeface="Montserrat"/>
            </a:endParaRPr>
          </a:p>
          <a:p>
            <a:pPr marL="0" marR="0" lvl="0" indent="0" algn="just" rtl="0">
              <a:lnSpc>
                <a:spcPct val="115000"/>
              </a:lnSpc>
              <a:spcBef>
                <a:spcPts val="1200"/>
              </a:spcBef>
              <a:spcAft>
                <a:spcPts val="0"/>
              </a:spcAft>
              <a:buClr>
                <a:srgbClr val="000000"/>
              </a:buClr>
              <a:buSzPts val="1100"/>
              <a:buFont typeface="Arial"/>
              <a:buNone/>
            </a:pPr>
            <a:r>
              <a:rPr lang="es" sz="1100">
                <a:solidFill>
                  <a:srgbClr val="FFFFFF"/>
                </a:solidFill>
                <a:latin typeface="Montserrat"/>
                <a:ea typeface="Montserrat"/>
                <a:cs typeface="Montserrat"/>
                <a:sym typeface="Montserrat"/>
              </a:rPr>
              <a:t>Dentro de sus frustraciones y obstáculos se encuentran que se tiene la idea de que el vino requiere de ciertos conocimientos y estándares para ser disfrutado. Si un cliente no disfruta su recomendación lo considera como una derrota personal. Por otra parte, siente que la pandemia atenta contra su principal leitmotiv  “El vino nos une”.</a:t>
            </a:r>
            <a:endParaRPr sz="1100">
              <a:solidFill>
                <a:srgbClr val="FFFFFF"/>
              </a:solidFill>
              <a:latin typeface="Montserrat"/>
              <a:ea typeface="Montserrat"/>
              <a:cs typeface="Montserrat"/>
              <a:sym typeface="Montserrat"/>
            </a:endParaRPr>
          </a:p>
        </p:txBody>
      </p:sp>
      <p:pic>
        <p:nvPicPr>
          <p:cNvPr id="133" name="Google Shape;133;p30"/>
          <p:cNvPicPr preferRelativeResize="0"/>
          <p:nvPr/>
        </p:nvPicPr>
        <p:blipFill rotWithShape="1">
          <a:blip r:embed="rId3">
            <a:alphaModFix/>
          </a:blip>
          <a:srcRect b="46819"/>
          <a:stretch/>
        </p:blipFill>
        <p:spPr>
          <a:xfrm>
            <a:off x="3756323" y="633020"/>
            <a:ext cx="1439600" cy="783450"/>
          </a:xfrm>
          <a:prstGeom prst="rect">
            <a:avLst/>
          </a:prstGeom>
          <a:noFill/>
          <a:ln>
            <a:noFill/>
          </a:ln>
        </p:spPr>
      </p:pic>
      <p:pic>
        <p:nvPicPr>
          <p:cNvPr id="134" name="Google Shape;134;p30"/>
          <p:cNvPicPr preferRelativeResize="0"/>
          <p:nvPr/>
        </p:nvPicPr>
        <p:blipFill>
          <a:blip r:embed="rId4">
            <a:alphaModFix/>
          </a:blip>
          <a:stretch>
            <a:fillRect/>
          </a:stretch>
        </p:blipFill>
        <p:spPr>
          <a:xfrm>
            <a:off x="307500" y="1465250"/>
            <a:ext cx="2618500" cy="3069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p:nvPr/>
        </p:nvSpPr>
        <p:spPr>
          <a:xfrm>
            <a:off x="979725" y="1387925"/>
            <a:ext cx="587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40" name="Google Shape;140;p31"/>
          <p:cNvPicPr preferRelativeResize="0"/>
          <p:nvPr/>
        </p:nvPicPr>
        <p:blipFill>
          <a:blip r:embed="rId3">
            <a:alphaModFix/>
          </a:blip>
          <a:stretch>
            <a:fillRect/>
          </a:stretch>
        </p:blipFill>
        <p:spPr>
          <a:xfrm>
            <a:off x="938550" y="893403"/>
            <a:ext cx="7266900" cy="38726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900FF"/>
        </a:solidFill>
        <a:effectLst/>
      </p:bgPr>
    </p:bg>
    <p:spTree>
      <p:nvGrpSpPr>
        <p:cNvPr id="1" name="Shape 144"/>
        <p:cNvGrpSpPr/>
        <p:nvPr/>
      </p:nvGrpSpPr>
      <p:grpSpPr>
        <a:xfrm>
          <a:off x="0" y="0"/>
          <a:ext cx="0" cy="0"/>
          <a:chOff x="0" y="0"/>
          <a:chExt cx="0" cy="0"/>
        </a:xfrm>
      </p:grpSpPr>
      <p:sp>
        <p:nvSpPr>
          <p:cNvPr id="145" name="Google Shape;145;p32"/>
          <p:cNvSpPr txBox="1"/>
          <p:nvPr/>
        </p:nvSpPr>
        <p:spPr>
          <a:xfrm>
            <a:off x="1950300" y="1879050"/>
            <a:ext cx="5243400" cy="1385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s" sz="3900" b="1">
                <a:solidFill>
                  <a:schemeClr val="lt1"/>
                </a:solidFill>
                <a:latin typeface="Montserrat"/>
                <a:ea typeface="Montserrat"/>
                <a:cs typeface="Montserrat"/>
                <a:sym typeface="Montserrat"/>
              </a:rPr>
              <a:t>Ideación </a:t>
            </a:r>
            <a:endParaRPr sz="3900" b="1">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4400"/>
              <a:buFont typeface="Arial"/>
              <a:buNone/>
            </a:pPr>
            <a:r>
              <a:rPr lang="es" sz="3900" b="1">
                <a:solidFill>
                  <a:schemeClr val="lt1"/>
                </a:solidFill>
                <a:latin typeface="Montserrat"/>
                <a:ea typeface="Montserrat"/>
                <a:cs typeface="Montserrat"/>
                <a:sym typeface="Montserrat"/>
              </a:rPr>
              <a:t>Individual y Grupal</a:t>
            </a:r>
            <a:endParaRPr sz="3900" b="1" i="0" u="none" strike="noStrike" cap="none">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3"/>
          <p:cNvSpPr txBox="1"/>
          <p:nvPr/>
        </p:nvSpPr>
        <p:spPr>
          <a:xfrm>
            <a:off x="372600" y="777500"/>
            <a:ext cx="8398800" cy="938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s" sz="1100" b="1">
                <a:solidFill>
                  <a:srgbClr val="351C75"/>
                </a:solidFill>
                <a:latin typeface="Montserrat"/>
                <a:ea typeface="Montserrat"/>
                <a:cs typeface="Montserrat"/>
                <a:sym typeface="Montserrat"/>
              </a:rPr>
              <a:t>En nuestro proceso de Ideación buscamos diferentes perspectivas de cuál sería la opción más adecuada para ayudar a Pablo con su objetivo y que pueda llegar a más clientes con su emprendimiento dentro de este proceso tuvimos diferentes ideas. Observamos que algunas de ellas se repetían individualmente y las agrupamos.</a:t>
            </a:r>
            <a:endParaRPr sz="1100" b="1">
              <a:solidFill>
                <a:srgbClr val="351C75"/>
              </a:solidFill>
              <a:latin typeface="Montserrat"/>
              <a:ea typeface="Montserrat"/>
              <a:cs typeface="Montserrat"/>
              <a:sym typeface="Montserrat"/>
            </a:endParaRPr>
          </a:p>
        </p:txBody>
      </p:sp>
      <p:sp>
        <p:nvSpPr>
          <p:cNvPr id="151" name="Google Shape;151;p33"/>
          <p:cNvSpPr/>
          <p:nvPr/>
        </p:nvSpPr>
        <p:spPr>
          <a:xfrm>
            <a:off x="3306225" y="3919575"/>
            <a:ext cx="1401000" cy="7995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Cajas armadas de vino temáticos acorde a un perfil de persona</a:t>
            </a:r>
            <a:endParaRPr sz="1100"/>
          </a:p>
        </p:txBody>
      </p:sp>
      <p:sp>
        <p:nvSpPr>
          <p:cNvPr id="152" name="Google Shape;152;p33"/>
          <p:cNvSpPr/>
          <p:nvPr/>
        </p:nvSpPr>
        <p:spPr>
          <a:xfrm>
            <a:off x="1348600" y="3351413"/>
            <a:ext cx="1480200" cy="8913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100">
                <a:solidFill>
                  <a:schemeClr val="dk1"/>
                </a:solidFill>
              </a:rPr>
              <a:t>Una caja sorpresa recomendación de Pablo todos los meses</a:t>
            </a:r>
            <a:endParaRPr/>
          </a:p>
        </p:txBody>
      </p:sp>
      <p:sp>
        <p:nvSpPr>
          <p:cNvPr id="153" name="Google Shape;153;p33"/>
          <p:cNvSpPr/>
          <p:nvPr/>
        </p:nvSpPr>
        <p:spPr>
          <a:xfrm>
            <a:off x="5075775" y="1768800"/>
            <a:ext cx="1216800" cy="6897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Cata Online de los productos que recibió</a:t>
            </a:r>
            <a:endParaRPr sz="1100"/>
          </a:p>
        </p:txBody>
      </p:sp>
      <p:sp>
        <p:nvSpPr>
          <p:cNvPr id="154" name="Google Shape;154;p33"/>
          <p:cNvSpPr/>
          <p:nvPr/>
        </p:nvSpPr>
        <p:spPr>
          <a:xfrm>
            <a:off x="3063475" y="1669700"/>
            <a:ext cx="1599000" cy="11958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Pequeños videos hechos por Pablo de los vinos del mes, mostrando la cata de los mismos y su posible maridaje</a:t>
            </a:r>
            <a:endParaRPr sz="1100"/>
          </a:p>
        </p:txBody>
      </p:sp>
      <p:sp>
        <p:nvSpPr>
          <p:cNvPr id="155" name="Google Shape;155;p33"/>
          <p:cNvSpPr/>
          <p:nvPr/>
        </p:nvSpPr>
        <p:spPr>
          <a:xfrm>
            <a:off x="6804838" y="2375225"/>
            <a:ext cx="1401000" cy="9762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Poder regalarle a alguien la misma caja que la tuya para poder catar en conjunto.</a:t>
            </a:r>
            <a:endParaRPr sz="1100"/>
          </a:p>
        </p:txBody>
      </p:sp>
      <p:sp>
        <p:nvSpPr>
          <p:cNvPr id="156" name="Google Shape;156;p33"/>
          <p:cNvSpPr/>
          <p:nvPr/>
        </p:nvSpPr>
        <p:spPr>
          <a:xfrm>
            <a:off x="788925" y="1835925"/>
            <a:ext cx="1563600" cy="12453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Que el usuario pueda elegir de un listado de sabores y aromas, y armarle una caja acorde a sus preferencias</a:t>
            </a:r>
            <a:endParaRPr sz="1100"/>
          </a:p>
        </p:txBody>
      </p:sp>
      <p:sp>
        <p:nvSpPr>
          <p:cNvPr id="157" name="Google Shape;157;p33"/>
          <p:cNvSpPr/>
          <p:nvPr/>
        </p:nvSpPr>
        <p:spPr>
          <a:xfrm>
            <a:off x="4902338" y="2865500"/>
            <a:ext cx="1563600" cy="11958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Programa de puntos para canjear por nuevos vinos o la posibilidad de visitar la vinoteca personalmente</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4"/>
          <p:cNvSpPr txBox="1"/>
          <p:nvPr/>
        </p:nvSpPr>
        <p:spPr>
          <a:xfrm>
            <a:off x="372600" y="822325"/>
            <a:ext cx="8398800" cy="354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s" sz="1100" b="1">
                <a:solidFill>
                  <a:srgbClr val="351C75"/>
                </a:solidFill>
                <a:latin typeface="Montserrat"/>
                <a:ea typeface="Montserrat"/>
                <a:cs typeface="Montserrat"/>
                <a:sym typeface="Montserrat"/>
              </a:rPr>
              <a:t>Después de nuestra sesión de ideación, tenemos nuestro podio de ideas ganadoras.</a:t>
            </a:r>
            <a:endParaRPr sz="1100" b="1">
              <a:solidFill>
                <a:srgbClr val="351C75"/>
              </a:solidFill>
              <a:latin typeface="Montserrat"/>
              <a:ea typeface="Montserrat"/>
              <a:cs typeface="Montserrat"/>
              <a:sym typeface="Montserrat"/>
            </a:endParaRPr>
          </a:p>
        </p:txBody>
      </p:sp>
      <p:sp>
        <p:nvSpPr>
          <p:cNvPr id="163" name="Google Shape;163;p34"/>
          <p:cNvSpPr/>
          <p:nvPr/>
        </p:nvSpPr>
        <p:spPr>
          <a:xfrm>
            <a:off x="3755575" y="2530925"/>
            <a:ext cx="1408200" cy="2051400"/>
          </a:xfrm>
          <a:prstGeom prst="rect">
            <a:avLst/>
          </a:prstGeom>
          <a:solidFill>
            <a:schemeClr val="lt2"/>
          </a:solidFill>
          <a:ln w="9525" cap="flat" cmpd="sng">
            <a:solidFill>
              <a:srgbClr val="674EA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6500">
                <a:solidFill>
                  <a:srgbClr val="351C75"/>
                </a:solidFill>
              </a:rPr>
              <a:t>1</a:t>
            </a:r>
            <a:endParaRPr sz="6500">
              <a:solidFill>
                <a:srgbClr val="351C75"/>
              </a:solidFill>
            </a:endParaRPr>
          </a:p>
        </p:txBody>
      </p:sp>
      <p:sp>
        <p:nvSpPr>
          <p:cNvPr id="164" name="Google Shape;164;p34"/>
          <p:cNvSpPr/>
          <p:nvPr/>
        </p:nvSpPr>
        <p:spPr>
          <a:xfrm>
            <a:off x="2347375" y="3214625"/>
            <a:ext cx="1408200" cy="1367700"/>
          </a:xfrm>
          <a:prstGeom prst="rect">
            <a:avLst/>
          </a:prstGeom>
          <a:solidFill>
            <a:schemeClr val="lt2"/>
          </a:solidFill>
          <a:ln w="9525" cap="flat" cmpd="sng">
            <a:solidFill>
              <a:srgbClr val="674EA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5500">
                <a:solidFill>
                  <a:srgbClr val="351C75"/>
                </a:solidFill>
              </a:rPr>
              <a:t>2</a:t>
            </a:r>
            <a:endParaRPr sz="5500">
              <a:solidFill>
                <a:srgbClr val="351C75"/>
              </a:solidFill>
            </a:endParaRPr>
          </a:p>
        </p:txBody>
      </p:sp>
      <p:sp>
        <p:nvSpPr>
          <p:cNvPr id="165" name="Google Shape;165;p34"/>
          <p:cNvSpPr/>
          <p:nvPr/>
        </p:nvSpPr>
        <p:spPr>
          <a:xfrm>
            <a:off x="5163775" y="3901475"/>
            <a:ext cx="1408200" cy="684000"/>
          </a:xfrm>
          <a:prstGeom prst="rect">
            <a:avLst/>
          </a:prstGeom>
          <a:solidFill>
            <a:schemeClr val="lt2"/>
          </a:solidFill>
          <a:ln w="9525" cap="flat" cmpd="sng">
            <a:solidFill>
              <a:srgbClr val="674EA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4000">
                <a:solidFill>
                  <a:srgbClr val="351C75"/>
                </a:solidFill>
              </a:rPr>
              <a:t>3</a:t>
            </a:r>
            <a:endParaRPr sz="4000">
              <a:solidFill>
                <a:srgbClr val="351C75"/>
              </a:solidFill>
            </a:endParaRPr>
          </a:p>
        </p:txBody>
      </p:sp>
      <p:sp>
        <p:nvSpPr>
          <p:cNvPr id="166" name="Google Shape;166;p34"/>
          <p:cNvSpPr/>
          <p:nvPr/>
        </p:nvSpPr>
        <p:spPr>
          <a:xfrm>
            <a:off x="2347375" y="2323325"/>
            <a:ext cx="1408200" cy="8913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1122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solidFill>
                  <a:schemeClr val="dk1"/>
                </a:solidFill>
              </a:rPr>
              <a:t>Una caja sorpresa recomendación de Pablo todos los meses</a:t>
            </a:r>
            <a:endParaRPr/>
          </a:p>
        </p:txBody>
      </p:sp>
      <p:sp>
        <p:nvSpPr>
          <p:cNvPr id="167" name="Google Shape;167;p34"/>
          <p:cNvSpPr/>
          <p:nvPr/>
        </p:nvSpPr>
        <p:spPr>
          <a:xfrm>
            <a:off x="3759175" y="1731425"/>
            <a:ext cx="1401000" cy="7995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108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Cajas armadas de vino temáticos acorde a un perfil de persona</a:t>
            </a:r>
            <a:endParaRPr sz="1100"/>
          </a:p>
        </p:txBody>
      </p:sp>
      <p:sp>
        <p:nvSpPr>
          <p:cNvPr id="168" name="Google Shape;168;p34"/>
          <p:cNvSpPr/>
          <p:nvPr/>
        </p:nvSpPr>
        <p:spPr>
          <a:xfrm>
            <a:off x="5163775" y="3211775"/>
            <a:ext cx="1408200" cy="689700"/>
          </a:xfrm>
          <a:prstGeom prst="roundRect">
            <a:avLst>
              <a:gd name="adj" fmla="val 16667"/>
            </a:avLst>
          </a:prstGeom>
          <a:solidFill>
            <a:schemeClr val="lt1"/>
          </a:solidFill>
          <a:ln w="9525" cap="flat" cmpd="sng">
            <a:solidFill>
              <a:srgbClr val="351C75"/>
            </a:solidFill>
            <a:prstDash val="solid"/>
            <a:round/>
            <a:headEnd type="none" w="sm" len="sm"/>
            <a:tailEnd type="none" w="sm" len="sm"/>
          </a:ln>
          <a:effectLst>
            <a:outerShdw blurRad="57150" dist="19050" dir="162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100"/>
              <a:t>Cata Online de los productos que recibió</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863</Words>
  <Application>Microsoft Office PowerPoint</Application>
  <PresentationFormat>Presentación en pantalla (16:9)</PresentationFormat>
  <Paragraphs>62</Paragraphs>
  <Slides>25</Slides>
  <Notes>25</Notes>
  <HiddenSlides>0</HiddenSlides>
  <MMClips>0</MMClips>
  <ScaleCrop>false</ScaleCrop>
  <HeadingPairs>
    <vt:vector size="6" baseType="variant">
      <vt:variant>
        <vt:lpstr>Fuentes usadas</vt:lpstr>
      </vt:variant>
      <vt:variant>
        <vt:i4>2</vt:i4>
      </vt:variant>
      <vt:variant>
        <vt:lpstr>Tema</vt:lpstr>
      </vt:variant>
      <vt:variant>
        <vt:i4>2</vt:i4>
      </vt:variant>
      <vt:variant>
        <vt:lpstr>Títulos de diapositiva</vt:lpstr>
      </vt:variant>
      <vt:variant>
        <vt:i4>25</vt:i4>
      </vt:variant>
    </vt:vector>
  </HeadingPairs>
  <TitlesOfParts>
    <vt:vector size="29" baseType="lpstr">
      <vt:lpstr>Montserrat</vt:lpstr>
      <vt:lpstr>Arial</vt:lpstr>
      <vt:lpstr>Simple Light</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yudi neila morales rendon</dc:creator>
  <cp:lastModifiedBy>Yudi Neila  Morales Redon</cp:lastModifiedBy>
  <cp:revision>1</cp:revision>
  <dcterms:modified xsi:type="dcterms:W3CDTF">2022-06-13T16:06:26Z</dcterms:modified>
</cp:coreProperties>
</file>